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Roboto" panose="020000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2" d="100"/>
          <a:sy n="162" d="100"/>
        </p:scale>
        <p:origin x="394" y="305"/>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6b601a41f2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6b601a41f2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26b601a41f2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26b601a41f2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26b601a41f2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26b601a41f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6b601a41f2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6b601a41f2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6b601a41f2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6b601a41f2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6b601a41f2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6b601a41f2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6b601a41f2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6b601a41f2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6b601a41f2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26b601a41f2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6b601a41f2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6b601a41f2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ciencefair.space"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287975"/>
            <a:ext cx="8520600" cy="10632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Project Title</a:t>
            </a:r>
            <a:endParaRPr/>
          </a:p>
        </p:txBody>
      </p:sp>
      <p:sp>
        <p:nvSpPr>
          <p:cNvPr id="55" name="Google Shape;55;p13"/>
          <p:cNvSpPr txBox="1">
            <a:spLocks noGrp="1"/>
          </p:cNvSpPr>
          <p:nvPr>
            <p:ph type="subTitle" idx="1"/>
          </p:nvPr>
        </p:nvSpPr>
        <p:spPr>
          <a:xfrm>
            <a:off x="311700" y="375437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000"/>
              <a:t>Please write a short summary of your project.  The summary should clearly indicate the most significant aspects of the work you performed, but should not exceed 150 words.  </a:t>
            </a:r>
            <a:endParaRPr sz="2000"/>
          </a:p>
        </p:txBody>
      </p:sp>
      <p:sp>
        <p:nvSpPr>
          <p:cNvPr id="56" name="Google Shape;56;p13"/>
          <p:cNvSpPr txBox="1">
            <a:spLocks noGrp="1"/>
          </p:cNvSpPr>
          <p:nvPr>
            <p:ph type="ctrTitle"/>
          </p:nvPr>
        </p:nvSpPr>
        <p:spPr>
          <a:xfrm>
            <a:off x="480550" y="1248173"/>
            <a:ext cx="8520600" cy="763402"/>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sz="2400" dirty="0"/>
              <a:t>By Student Name(s)</a:t>
            </a:r>
            <a:endParaRPr sz="2400" dirty="0"/>
          </a:p>
          <a:p>
            <a:pPr marL="0" lvl="0" indent="0" algn="ctr" rtl="0">
              <a:spcBef>
                <a:spcPts val="0"/>
              </a:spcBef>
              <a:spcAft>
                <a:spcPts val="0"/>
              </a:spcAft>
              <a:buNone/>
            </a:pPr>
            <a:r>
              <a:rPr lang="en" sz="2400" dirty="0"/>
              <a:t>year</a:t>
            </a:r>
            <a:endParaRP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311700" y="670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a:t>References</a:t>
            </a:r>
            <a:endParaRPr sz="3200"/>
          </a:p>
        </p:txBody>
      </p:sp>
      <p:sp>
        <p:nvSpPr>
          <p:cNvPr id="118" name="Google Shape;118;p22"/>
          <p:cNvSpPr txBox="1">
            <a:spLocks noGrp="1"/>
          </p:cNvSpPr>
          <p:nvPr>
            <p:ph type="body" idx="1"/>
          </p:nvPr>
        </p:nvSpPr>
        <p:spPr>
          <a:xfrm>
            <a:off x="311700" y="531159"/>
            <a:ext cx="8520600" cy="1035316"/>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dirty="0"/>
              <a:t>List your most significant sources and references  This section should not exceed one page in your presentation. This is also the only page where you may optionally include a URL for a reference site, demonstration site or video for your project.</a:t>
            </a:r>
            <a:endParaRPr dirty="0"/>
          </a:p>
        </p:txBody>
      </p:sp>
      <p:sp>
        <p:nvSpPr>
          <p:cNvPr id="119" name="Google Shape;119;p22"/>
          <p:cNvSpPr txBox="1">
            <a:spLocks noGrp="1"/>
          </p:cNvSpPr>
          <p:nvPr>
            <p:ph type="body" idx="1"/>
          </p:nvPr>
        </p:nvSpPr>
        <p:spPr>
          <a:xfrm>
            <a:off x="759900" y="1983441"/>
            <a:ext cx="8520600" cy="3289249"/>
          </a:xfrm>
          <a:prstGeom prst="rect">
            <a:avLst/>
          </a:prstGeom>
        </p:spPr>
        <p:txBody>
          <a:bodyPr spcFirstLastPara="1" wrap="square" lIns="91425" tIns="91425" rIns="91425" bIns="91425" anchor="t" anchorCtr="0">
            <a:normAutofit/>
          </a:bodyPr>
          <a:lstStyle/>
          <a:p>
            <a:pPr marL="457200" lvl="0" indent="-330200" algn="l" rtl="0">
              <a:spcBef>
                <a:spcPts val="0"/>
              </a:spcBef>
              <a:spcAft>
                <a:spcPts val="0"/>
              </a:spcAft>
              <a:buSzPts val="1600"/>
              <a:buAutoNum type="arabicPeriod"/>
            </a:pPr>
            <a:r>
              <a:rPr lang="en" sz="1600" dirty="0">
                <a:solidFill>
                  <a:srgbClr val="0D0D0D"/>
                </a:solidFill>
                <a:highlight>
                  <a:srgbClr val="FFFFFF"/>
                </a:highlight>
                <a:latin typeface="Roboto"/>
                <a:ea typeface="Roboto"/>
                <a:cs typeface="Roboto"/>
                <a:sym typeface="Roboto"/>
              </a:rPr>
              <a:t>Smith, J. D. (2020). Understanding psychology: The basics of human behavior. Psychology Press.</a:t>
            </a:r>
            <a:endParaRPr sz="1600" dirty="0">
              <a:solidFill>
                <a:srgbClr val="0D0D0D"/>
              </a:solidFill>
              <a:highlight>
                <a:srgbClr val="FFFFFF"/>
              </a:highlight>
              <a:latin typeface="Roboto"/>
              <a:ea typeface="Roboto"/>
              <a:cs typeface="Roboto"/>
              <a:sym typeface="Roboto"/>
            </a:endParaRPr>
          </a:p>
          <a:p>
            <a:pPr marL="457200" lvl="0" indent="-330200" algn="l" rtl="0">
              <a:spcBef>
                <a:spcPts val="0"/>
              </a:spcBef>
              <a:spcAft>
                <a:spcPts val="0"/>
              </a:spcAft>
              <a:buSzPts val="1600"/>
              <a:buAutoNum type="arabicPeriod"/>
            </a:pPr>
            <a:r>
              <a:rPr lang="en" sz="1600" dirty="0">
                <a:solidFill>
                  <a:srgbClr val="0D0D0D"/>
                </a:solidFill>
                <a:highlight>
                  <a:srgbClr val="FFFFFF"/>
                </a:highlight>
                <a:latin typeface="Roboto"/>
                <a:ea typeface="Roboto"/>
                <a:cs typeface="Roboto"/>
                <a:sym typeface="Roboto"/>
              </a:rPr>
              <a:t>Doe, J. (2020, September 15). How to cite websites in APA. Citation Resource Guide. </a:t>
            </a:r>
            <a:r>
              <a:rPr lang="en" sz="1600" dirty="0">
                <a:solidFill>
                  <a:schemeClr val="dk1"/>
                </a:solidFill>
                <a:highlight>
                  <a:srgbClr val="FFFFFF"/>
                </a:highlight>
                <a:latin typeface="Roboto"/>
                <a:ea typeface="Roboto"/>
                <a:cs typeface="Roboto"/>
                <a:sym typeface="Roboto"/>
              </a:rPr>
              <a:t>https://www.citationresource.com/how-to-cite-websites/</a:t>
            </a:r>
            <a:r>
              <a:rPr lang="en" sz="1600" dirty="0"/>
              <a:t>.</a:t>
            </a:r>
            <a:endParaRPr sz="1600" dirty="0"/>
          </a:p>
          <a:p>
            <a:pPr marL="457200" lvl="0" indent="-330200" algn="l" rtl="0">
              <a:spcBef>
                <a:spcPts val="0"/>
              </a:spcBef>
              <a:spcAft>
                <a:spcPts val="0"/>
              </a:spcAft>
              <a:buSzPts val="1600"/>
              <a:buAutoNum type="arabicPeriod"/>
            </a:pPr>
            <a:r>
              <a:rPr lang="en" sz="1600" dirty="0">
                <a:solidFill>
                  <a:srgbClr val="0D0D0D"/>
                </a:solidFill>
                <a:highlight>
                  <a:srgbClr val="FFFFFF"/>
                </a:highlight>
                <a:latin typeface="Roboto"/>
                <a:ea typeface="Roboto"/>
                <a:cs typeface="Roboto"/>
                <a:sym typeface="Roboto"/>
              </a:rPr>
              <a:t>Olson, A. (2023). Illusions, Rabbit Hole Publishing</a:t>
            </a:r>
            <a:endParaRPr sz="1600" dirty="0"/>
          </a:p>
          <a:p>
            <a:pPr marL="457200" lvl="0" indent="-330200" algn="l" rtl="0">
              <a:spcBef>
                <a:spcPts val="0"/>
              </a:spcBef>
              <a:spcAft>
                <a:spcPts val="0"/>
              </a:spcAft>
              <a:buSzPts val="1600"/>
              <a:buAutoNum type="arabicPeriod"/>
            </a:pPr>
            <a:r>
              <a:rPr lang="en" sz="1600" dirty="0">
                <a:solidFill>
                  <a:srgbClr val="0D0D0D"/>
                </a:solidFill>
                <a:highlight>
                  <a:srgbClr val="FFFFFF"/>
                </a:highlight>
                <a:latin typeface="Roboto"/>
                <a:ea typeface="Roboto"/>
                <a:cs typeface="Roboto"/>
                <a:sym typeface="Roboto"/>
              </a:rPr>
              <a:t>Braer, J. (2025). Last Action Hero, It’s Got Words, McTiernan Books</a:t>
            </a:r>
            <a:endParaRPr sz="1600" dirty="0"/>
          </a:p>
          <a:p>
            <a:pPr marL="457200" lvl="0" indent="-330200" algn="l" rtl="0">
              <a:spcBef>
                <a:spcPts val="0"/>
              </a:spcBef>
              <a:spcAft>
                <a:spcPts val="0"/>
              </a:spcAft>
              <a:buSzPts val="1600"/>
              <a:buAutoNum type="arabicPeriod"/>
            </a:pPr>
            <a:r>
              <a:rPr lang="en" sz="1600" dirty="0">
                <a:solidFill>
                  <a:srgbClr val="0D0D0D"/>
                </a:solidFill>
                <a:highlight>
                  <a:srgbClr val="FFFFFF"/>
                </a:highlight>
                <a:latin typeface="Roboto"/>
                <a:ea typeface="Roboto"/>
                <a:cs typeface="Roboto"/>
                <a:sym typeface="Roboto"/>
              </a:rPr>
              <a:t>Evry, H. J.  (2025). The Rules of the Game, Transmersive Media</a:t>
            </a:r>
          </a:p>
          <a:p>
            <a:pPr marL="457200" lvl="0" indent="-330200" algn="l" rtl="0">
              <a:spcBef>
                <a:spcPts val="0"/>
              </a:spcBef>
              <a:spcAft>
                <a:spcPts val="0"/>
              </a:spcAft>
              <a:buSzPts val="1600"/>
              <a:buAutoNum type="arabicPeriod"/>
            </a:pPr>
            <a:r>
              <a:rPr lang="en" sz="1600" dirty="0">
                <a:solidFill>
                  <a:srgbClr val="0D0D0D"/>
                </a:solidFill>
                <a:highlight>
                  <a:srgbClr val="FFFFFF"/>
                </a:highlight>
                <a:latin typeface="Roboto"/>
                <a:ea typeface="Roboto"/>
                <a:cs typeface="Roboto"/>
                <a:sym typeface="Roboto"/>
              </a:rPr>
              <a:t>Evry, H. J. (2003). Beginning Game Graphics, Thomson Course Technology</a:t>
            </a:r>
          </a:p>
          <a:p>
            <a:pPr marL="457200" lvl="0" indent="-330200" algn="l" rtl="0">
              <a:spcBef>
                <a:spcPts val="0"/>
              </a:spcBef>
              <a:spcAft>
                <a:spcPts val="0"/>
              </a:spcAft>
              <a:buSzPts val="1600"/>
              <a:buAutoNum type="arabicPeriod"/>
            </a:pPr>
            <a:r>
              <a:rPr lang="en" sz="1600" dirty="0">
                <a:solidFill>
                  <a:srgbClr val="0D0D0D"/>
                </a:solidFill>
                <a:highlight>
                  <a:srgbClr val="FFFFFF"/>
                </a:highlight>
                <a:latin typeface="Roboto"/>
                <a:ea typeface="Roboto"/>
                <a:sym typeface="Roboto"/>
              </a:rPr>
              <a:t>Gould, C (2025). </a:t>
            </a:r>
            <a:r>
              <a:rPr lang="en" sz="1600">
                <a:solidFill>
                  <a:srgbClr val="0D0D0D"/>
                </a:solidFill>
                <a:highlight>
                  <a:srgbClr val="FFFFFF"/>
                </a:highlight>
                <a:latin typeface="Roboto"/>
                <a:ea typeface="Roboto"/>
                <a:sym typeface="Roboto"/>
              </a:rPr>
              <a:t>Scheduling Crowds </a:t>
            </a:r>
            <a:r>
              <a:rPr lang="en" sz="1600" dirty="0">
                <a:solidFill>
                  <a:srgbClr val="0D0D0D"/>
                </a:solidFill>
                <a:highlight>
                  <a:srgbClr val="FFFFFF"/>
                </a:highlight>
                <a:latin typeface="Roboto"/>
                <a:ea typeface="Roboto"/>
                <a:sym typeface="Roboto"/>
              </a:rPr>
              <a:t>and Organizations, http://www.csef.org</a:t>
            </a:r>
            <a:endParaRPr sz="1600" dirty="0"/>
          </a:p>
        </p:txBody>
      </p:sp>
      <p:sp>
        <p:nvSpPr>
          <p:cNvPr id="120" name="Google Shape;120;p22"/>
          <p:cNvSpPr txBox="1">
            <a:spLocks noGrp="1"/>
          </p:cNvSpPr>
          <p:nvPr>
            <p:ph type="body" idx="1"/>
          </p:nvPr>
        </p:nvSpPr>
        <p:spPr>
          <a:xfrm>
            <a:off x="1729400" y="1633818"/>
            <a:ext cx="8520600" cy="1068307"/>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DEMO Video Link: </a:t>
            </a:r>
            <a:r>
              <a:rPr lang="en" u="sng" dirty="0">
                <a:solidFill>
                  <a:schemeClr val="hlink"/>
                </a:solidFill>
                <a:hlinkClick r:id="rId3"/>
              </a:rPr>
              <a:t>www.ScienceFair.Space</a:t>
            </a:r>
            <a:r>
              <a:rPr lang="en" dirty="0"/>
              <a:t>/NotARealLink</a:t>
            </a:r>
            <a:endParaRPr dirty="0"/>
          </a:p>
          <a:p>
            <a:pPr marL="0" lvl="0" indent="0" algn="l" rtl="0">
              <a:spcBef>
                <a:spcPts val="1200"/>
              </a:spcBef>
              <a:spcAft>
                <a:spcPts val="120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670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a:t>Introduction</a:t>
            </a:r>
            <a:endParaRPr sz="3200"/>
          </a:p>
        </p:txBody>
      </p:sp>
      <p:sp>
        <p:nvSpPr>
          <p:cNvPr id="62" name="Google Shape;62;p14"/>
          <p:cNvSpPr txBox="1">
            <a:spLocks noGrp="1"/>
          </p:cNvSpPr>
          <p:nvPr>
            <p:ph type="body" idx="1"/>
          </p:nvPr>
        </p:nvSpPr>
        <p:spPr>
          <a:xfrm>
            <a:off x="311700" y="725200"/>
            <a:ext cx="8520600" cy="9267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Introduce your project with a few paragraphs describing the nature, history and importance of the field of study.</a:t>
            </a:r>
            <a:endParaRPr/>
          </a:p>
        </p:txBody>
      </p:sp>
      <p:sp>
        <p:nvSpPr>
          <p:cNvPr id="63" name="Google Shape;63;p14"/>
          <p:cNvSpPr txBox="1">
            <a:spLocks noGrp="1"/>
          </p:cNvSpPr>
          <p:nvPr>
            <p:ph type="title"/>
          </p:nvPr>
        </p:nvSpPr>
        <p:spPr>
          <a:xfrm>
            <a:off x="311700" y="35586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Engineering Goal or Hypothsis (Choose One)</a:t>
            </a:r>
            <a:endParaRPr sz="2200"/>
          </a:p>
        </p:txBody>
      </p:sp>
      <p:sp>
        <p:nvSpPr>
          <p:cNvPr id="64" name="Google Shape;64;p14"/>
          <p:cNvSpPr txBox="1">
            <a:spLocks noGrp="1"/>
          </p:cNvSpPr>
          <p:nvPr>
            <p:ph type="body" idx="1"/>
          </p:nvPr>
        </p:nvSpPr>
        <p:spPr>
          <a:xfrm>
            <a:off x="623400" y="4074750"/>
            <a:ext cx="8520600" cy="926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dirty="0"/>
              <a:t>Clearly and succinctly identify your projects purpose, engineering goal or hypothesis. Most projects will either have an engineering goal or hypothesis, but rarely not at the same time.</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464100" y="2359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Project Origin</a:t>
            </a:r>
            <a:endParaRPr sz="2200"/>
          </a:p>
        </p:txBody>
      </p:sp>
      <p:sp>
        <p:nvSpPr>
          <p:cNvPr id="70" name="Google Shape;70;p15"/>
          <p:cNvSpPr txBox="1">
            <a:spLocks noGrp="1"/>
          </p:cNvSpPr>
          <p:nvPr>
            <p:ph type="body" idx="1"/>
          </p:nvPr>
        </p:nvSpPr>
        <p:spPr>
          <a:xfrm>
            <a:off x="623400" y="808600"/>
            <a:ext cx="8520600" cy="926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a:t>This page must contain a section indicating how you became interested in this field of study and specifically how you invented and devised your specific plan for this project.  Identify any sources of suggestions or inspiration for the specific project. </a:t>
            </a:r>
            <a:endParaRPr/>
          </a:p>
        </p:txBody>
      </p:sp>
      <p:sp>
        <p:nvSpPr>
          <p:cNvPr id="71" name="Google Shape;71;p15"/>
          <p:cNvSpPr txBox="1">
            <a:spLocks noGrp="1"/>
          </p:cNvSpPr>
          <p:nvPr>
            <p:ph type="title"/>
          </p:nvPr>
        </p:nvSpPr>
        <p:spPr>
          <a:xfrm>
            <a:off x="311700" y="34512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Previous Work by Author</a:t>
            </a:r>
            <a:endParaRPr sz="2200"/>
          </a:p>
        </p:txBody>
      </p:sp>
      <p:sp>
        <p:nvSpPr>
          <p:cNvPr id="72" name="Google Shape;72;p15"/>
          <p:cNvSpPr txBox="1">
            <a:spLocks noGrp="1"/>
          </p:cNvSpPr>
          <p:nvPr>
            <p:ph type="title"/>
          </p:nvPr>
        </p:nvSpPr>
        <p:spPr>
          <a:xfrm>
            <a:off x="311700" y="2247963"/>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Work by Others</a:t>
            </a:r>
            <a:endParaRPr sz="2200"/>
          </a:p>
        </p:txBody>
      </p:sp>
      <p:sp>
        <p:nvSpPr>
          <p:cNvPr id="73" name="Google Shape;73;p15"/>
          <p:cNvSpPr txBox="1">
            <a:spLocks noGrp="1"/>
          </p:cNvSpPr>
          <p:nvPr>
            <p:ph type="body" idx="1"/>
          </p:nvPr>
        </p:nvSpPr>
        <p:spPr>
          <a:xfrm>
            <a:off x="813175" y="3870250"/>
            <a:ext cx="8019000" cy="926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1700"/>
              <a:t>Describe any aspects of this project that you personally achieved as part of a previous project or past effort. </a:t>
            </a:r>
            <a:endParaRPr sz="1700"/>
          </a:p>
        </p:txBody>
      </p:sp>
      <p:sp>
        <p:nvSpPr>
          <p:cNvPr id="74" name="Google Shape;74;p15"/>
          <p:cNvSpPr txBox="1">
            <a:spLocks noGrp="1"/>
          </p:cNvSpPr>
          <p:nvPr>
            <p:ph type="body" idx="1"/>
          </p:nvPr>
        </p:nvSpPr>
        <p:spPr>
          <a:xfrm>
            <a:off x="813175" y="2647950"/>
            <a:ext cx="8019000" cy="926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1700"/>
              <a:t>Describe any and all contributions to this project, its implementation or design from any other party, not listed as a student in this project submission. </a:t>
            </a:r>
            <a:endParaRPr sz="17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670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a:t>Methods</a:t>
            </a:r>
            <a:endParaRPr sz="3200"/>
          </a:p>
        </p:txBody>
      </p:sp>
      <p:sp>
        <p:nvSpPr>
          <p:cNvPr id="80" name="Google Shape;80;p16"/>
          <p:cNvSpPr txBox="1">
            <a:spLocks noGrp="1"/>
          </p:cNvSpPr>
          <p:nvPr>
            <p:ph type="body" idx="1"/>
          </p:nvPr>
        </p:nvSpPr>
        <p:spPr>
          <a:xfrm>
            <a:off x="311700" y="725200"/>
            <a:ext cx="8520600" cy="9267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Describe the process and methodology of how you executed your project.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670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a:t>Results</a:t>
            </a:r>
            <a:endParaRPr sz="3200"/>
          </a:p>
        </p:txBody>
      </p:sp>
      <p:sp>
        <p:nvSpPr>
          <p:cNvPr id="86" name="Google Shape;86;p17"/>
          <p:cNvSpPr txBox="1">
            <a:spLocks noGrp="1"/>
          </p:cNvSpPr>
          <p:nvPr>
            <p:ph type="body" idx="1"/>
          </p:nvPr>
        </p:nvSpPr>
        <p:spPr>
          <a:xfrm>
            <a:off x="311700" y="725200"/>
            <a:ext cx="8520600" cy="9267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1200"/>
              </a:spcAft>
              <a:buNone/>
            </a:pPr>
            <a:r>
              <a:rPr lang="en" dirty="0"/>
              <a:t>Describe the data and results of your project.  You likely will not have room to present all of your data, but show the most significant results and indicate the sample size and the quanitity of data collected.  Use charts and graphs to visualize signigicant results, data trends and comparisons.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1700" y="670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a:t>Discussion</a:t>
            </a:r>
            <a:endParaRPr sz="3200"/>
          </a:p>
        </p:txBody>
      </p:sp>
      <p:sp>
        <p:nvSpPr>
          <p:cNvPr id="92" name="Google Shape;92;p18"/>
          <p:cNvSpPr txBox="1">
            <a:spLocks noGrp="1"/>
          </p:cNvSpPr>
          <p:nvPr>
            <p:ph type="body" idx="1"/>
          </p:nvPr>
        </p:nvSpPr>
        <p:spPr>
          <a:xfrm>
            <a:off x="311700" y="725200"/>
            <a:ext cx="8520600" cy="9267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t>Discuss your analysis of your project.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670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a:t>Conclusion</a:t>
            </a:r>
            <a:endParaRPr sz="3200"/>
          </a:p>
        </p:txBody>
      </p:sp>
      <p:sp>
        <p:nvSpPr>
          <p:cNvPr id="98" name="Google Shape;98;p19"/>
          <p:cNvSpPr txBox="1">
            <a:spLocks noGrp="1"/>
          </p:cNvSpPr>
          <p:nvPr>
            <p:ph type="body" idx="1"/>
          </p:nvPr>
        </p:nvSpPr>
        <p:spPr>
          <a:xfrm>
            <a:off x="311700" y="725200"/>
            <a:ext cx="8520600" cy="3039976"/>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t>Explain your conclusions.  This section should clearly indicate whether or not the results support your hypothesis and/or engineering goal.  It doen’t matter if your conclusion is positive or negative, but it must be clearly supported by your collected results and analysis. </a:t>
            </a:r>
          </a:p>
          <a:p>
            <a:pPr marL="0" lvl="0" indent="0" algn="l" rtl="0">
              <a:spcBef>
                <a:spcPts val="0"/>
              </a:spcBef>
              <a:spcAft>
                <a:spcPts val="1200"/>
              </a:spcAft>
              <a:buNone/>
            </a:pPr>
            <a:r>
              <a:rPr lang="en" dirty="0"/>
              <a:t>Address the significance of your results, and honestly critique your experiment and work.  Describe how you intend to proceed or modify your methodology to continue your investigation in the future.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body" idx="1"/>
          </p:nvPr>
        </p:nvSpPr>
        <p:spPr>
          <a:xfrm>
            <a:off x="308338" y="725199"/>
            <a:ext cx="8520600" cy="2112129"/>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i="1" dirty="0"/>
              <a:t>You may add additional pages as needed to any of the prior sections.  Each new section title must begin on its own page.  The total number of pages in the entire document may not exceed 13.</a:t>
            </a:r>
            <a:endParaRPr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1700" y="670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a:t>Scope of Work</a:t>
            </a:r>
            <a:endParaRPr sz="3200"/>
          </a:p>
        </p:txBody>
      </p:sp>
      <p:sp>
        <p:nvSpPr>
          <p:cNvPr id="109" name="Google Shape;109;p21"/>
          <p:cNvSpPr txBox="1">
            <a:spLocks noGrp="1"/>
          </p:cNvSpPr>
          <p:nvPr>
            <p:ph type="title"/>
          </p:nvPr>
        </p:nvSpPr>
        <p:spPr>
          <a:xfrm>
            <a:off x="311700" y="499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New Work by Author</a:t>
            </a:r>
            <a:endParaRPr sz="2200"/>
          </a:p>
        </p:txBody>
      </p:sp>
      <p:sp>
        <p:nvSpPr>
          <p:cNvPr id="110" name="Google Shape;110;p21"/>
          <p:cNvSpPr txBox="1">
            <a:spLocks noGrp="1"/>
          </p:cNvSpPr>
          <p:nvPr>
            <p:ph type="title"/>
          </p:nvPr>
        </p:nvSpPr>
        <p:spPr>
          <a:xfrm>
            <a:off x="278083" y="2789032"/>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dirty="0"/>
              <a:t>Professional, Institutional and Academic Resources and Support</a:t>
            </a:r>
            <a:endParaRPr sz="2200" dirty="0"/>
          </a:p>
        </p:txBody>
      </p:sp>
      <p:sp>
        <p:nvSpPr>
          <p:cNvPr id="111" name="Google Shape;111;p21"/>
          <p:cNvSpPr txBox="1">
            <a:spLocks noGrp="1"/>
          </p:cNvSpPr>
          <p:nvPr>
            <p:ph type="body" idx="1"/>
          </p:nvPr>
        </p:nvSpPr>
        <p:spPr>
          <a:xfrm>
            <a:off x="775800" y="813863"/>
            <a:ext cx="8082450" cy="926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1700" dirty="0"/>
              <a:t>Describe succinctly the most significant steps you personally performed in the design and execution of your project. List your major contributions, but remember this section cannot exceed one page.</a:t>
            </a:r>
          </a:p>
          <a:p>
            <a:pPr marL="0" indent="0">
              <a:spcAft>
                <a:spcPts val="1200"/>
              </a:spcAft>
              <a:buNone/>
            </a:pPr>
            <a:r>
              <a:rPr lang="en-US" sz="1400" i="1" dirty="0"/>
              <a:t>Note To Students: Judges are interested in what you yourself contributed to the project, both the intellectual and/or the physical work performed.  Clearly  explain your role in all aspects of the design and execution of the experiment.</a:t>
            </a:r>
            <a:endParaRPr lang="en-US" sz="1200" i="1" dirty="0"/>
          </a:p>
          <a:p>
            <a:pPr marL="0" lvl="0" indent="0" algn="l" rtl="0">
              <a:spcBef>
                <a:spcPts val="0"/>
              </a:spcBef>
              <a:spcAft>
                <a:spcPts val="1200"/>
              </a:spcAft>
              <a:buNone/>
            </a:pPr>
            <a:endParaRPr sz="1700" dirty="0"/>
          </a:p>
        </p:txBody>
      </p:sp>
      <p:sp>
        <p:nvSpPr>
          <p:cNvPr id="112" name="Google Shape;112;p21"/>
          <p:cNvSpPr txBox="1">
            <a:spLocks noGrp="1"/>
          </p:cNvSpPr>
          <p:nvPr>
            <p:ph type="body" idx="1"/>
          </p:nvPr>
        </p:nvSpPr>
        <p:spPr>
          <a:xfrm>
            <a:off x="805041" y="3257690"/>
            <a:ext cx="7953300" cy="181873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dirty="0"/>
              <a:t>List any and all resources contributed, borrowed or provided by any professional company, organization, institution or lab.  Describe any professional or expert support, guidance, compensation or direction received. This could include direct assistance, use of a school, university or commercial lab, a summer research opportunity or a student internship.</a:t>
            </a:r>
            <a:endParaRPr sz="1700"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734</Words>
  <Application>Microsoft Office PowerPoint</Application>
  <PresentationFormat>On-screen Show (16:9)</PresentationFormat>
  <Paragraphs>40</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Roboto</vt:lpstr>
      <vt:lpstr>Arial</vt:lpstr>
      <vt:lpstr>Simple Light</vt:lpstr>
      <vt:lpstr>Project Title</vt:lpstr>
      <vt:lpstr>Introduction</vt:lpstr>
      <vt:lpstr>Project Origin</vt:lpstr>
      <vt:lpstr>Methods</vt:lpstr>
      <vt:lpstr>Results</vt:lpstr>
      <vt:lpstr>Discussion</vt:lpstr>
      <vt:lpstr>Conclusion</vt:lpstr>
      <vt:lpstr>PowerPoint Presentation</vt:lpstr>
      <vt:lpstr>Scope of Work</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Harry Evry</cp:lastModifiedBy>
  <cp:revision>5</cp:revision>
  <dcterms:modified xsi:type="dcterms:W3CDTF">2025-03-13T06:16:02Z</dcterms:modified>
</cp:coreProperties>
</file>